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Raleway Bold" charset="1" panose="00000000000000000000"/>
      <p:regular r:id="rId17"/>
    </p:embeddedFont>
    <p:embeddedFont>
      <p:font typeface="Raleway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jpeg" Type="http://schemas.openxmlformats.org/officeDocument/2006/relationships/image"/><Relationship Id="rId4" Target="../media/image36.jpeg" Type="http://schemas.openxmlformats.org/officeDocument/2006/relationships/image"/><Relationship Id="rId5" Target="../media/image37.jpeg" Type="http://schemas.openxmlformats.org/officeDocument/2006/relationships/image"/><Relationship Id="rId6" Target="../media/image3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Relationship Id="rId4" Target="../media/image25.jpe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jpeg" Type="http://schemas.openxmlformats.org/officeDocument/2006/relationships/image"/><Relationship Id="rId4" Target="../media/image30.jpeg" Type="http://schemas.openxmlformats.org/officeDocument/2006/relationships/image"/><Relationship Id="rId5" Target="../media/image31.jpeg" Type="http://schemas.openxmlformats.org/officeDocument/2006/relationships/image"/><Relationship Id="rId6" Target="../media/image3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65190" y="-2937"/>
            <a:ext cx="4739770" cy="10289937"/>
            <a:chOff x="0" y="0"/>
            <a:chExt cx="167625" cy="3639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25" cy="363911"/>
            </a:xfrm>
            <a:custGeom>
              <a:avLst/>
              <a:gdLst/>
              <a:ahLst/>
              <a:cxnLst/>
              <a:rect r="r" b="b" t="t" l="l"/>
              <a:pathLst>
                <a:path h="363911" w="167625">
                  <a:moveTo>
                    <a:pt x="0" y="0"/>
                  </a:moveTo>
                  <a:lnTo>
                    <a:pt x="167625" y="0"/>
                  </a:lnTo>
                  <a:lnTo>
                    <a:pt x="167625" y="363911"/>
                  </a:lnTo>
                  <a:lnTo>
                    <a:pt x="0" y="363911"/>
                  </a:lnTo>
                  <a:close/>
                </a:path>
              </a:pathLst>
            </a:custGeom>
            <a:solidFill>
              <a:srgbClr val="FFC10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7625" cy="402011"/>
            </a:xfrm>
            <a:prstGeom prst="rect">
              <a:avLst/>
            </a:prstGeom>
          </p:spPr>
          <p:txBody>
            <a:bodyPr anchor="ctr" rtlCol="false" tIns="378316" lIns="378316" bIns="378316" rIns="378316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27575" y="-1323552"/>
            <a:ext cx="5272083" cy="6134788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37163" t="0" r="-37163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4600948" y="3515402"/>
            <a:ext cx="5177092" cy="6024253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3"/>
              <a:stretch>
                <a:fillRect l="-37163" t="0" r="-37163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952339" y="3515402"/>
            <a:ext cx="5177092" cy="6024253"/>
            <a:chOff x="0" y="0"/>
            <a:chExt cx="6985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4"/>
              <a:stretch>
                <a:fillRect l="-37327" t="0" r="-37327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-238494" y="1251042"/>
            <a:ext cx="1146879" cy="985599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585982" y="-465834"/>
            <a:ext cx="1146879" cy="985599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72078" y="-140072"/>
            <a:ext cx="1146879" cy="985599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28700" y="3048561"/>
            <a:ext cx="1290257" cy="1647551"/>
          </a:xfrm>
          <a:custGeom>
            <a:avLst/>
            <a:gdLst/>
            <a:ahLst/>
            <a:cxnLst/>
            <a:rect r="r" b="b" t="t" l="l"/>
            <a:pathLst>
              <a:path h="1647551" w="1290257">
                <a:moveTo>
                  <a:pt x="0" y="0"/>
                </a:moveTo>
                <a:lnTo>
                  <a:pt x="1290257" y="0"/>
                </a:lnTo>
                <a:lnTo>
                  <a:pt x="1290257" y="1647551"/>
                </a:lnTo>
                <a:lnTo>
                  <a:pt x="0" y="16475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845" t="0" r="-13845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582811" y="3229400"/>
            <a:ext cx="5893278" cy="135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90"/>
              </a:lnSpc>
            </a:pPr>
            <a:r>
              <a:rPr lang="en-US" sz="9208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Jager ADS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4677062"/>
            <a:ext cx="7447389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an AI-Driven Beekeeping Assistant</a:t>
            </a:r>
          </a:p>
          <a:p>
            <a:pPr algn="l">
              <a:lnSpc>
                <a:spcPts val="4200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1884683" y="1454245"/>
            <a:ext cx="1146879" cy="985599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928557" y="-495737"/>
            <a:ext cx="1146879" cy="985599"/>
            <a:chOff x="0" y="0"/>
            <a:chExt cx="812800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74522" y="4346408"/>
            <a:ext cx="1159329" cy="99629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885982" y="5438226"/>
            <a:ext cx="5622698" cy="795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6"/>
              </a:lnSpc>
            </a:pPr>
            <a:r>
              <a:rPr lang="en-US" sz="260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Prot</a:t>
            </a:r>
            <a:r>
              <a:rPr lang="en-US" sz="260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ect</a:t>
            </a:r>
            <a:r>
              <a:rPr lang="en-US" sz="260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 bees at a critical time in environmental history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842055" y="6144739"/>
            <a:ext cx="1159329" cy="996298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08336" y="8288643"/>
            <a:ext cx="1159329" cy="996298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0"/>
            <a:ext cx="18288000" cy="4530529"/>
            <a:chOff x="0" y="0"/>
            <a:chExt cx="466033" cy="1154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6033" cy="115452"/>
            </a:xfrm>
            <a:custGeom>
              <a:avLst/>
              <a:gdLst/>
              <a:ahLst/>
              <a:cxnLst/>
              <a:rect r="r" b="b" t="t" l="l"/>
              <a:pathLst>
                <a:path h="115452" w="466033">
                  <a:moveTo>
                    <a:pt x="0" y="0"/>
                  </a:moveTo>
                  <a:lnTo>
                    <a:pt x="466033" y="0"/>
                  </a:lnTo>
                  <a:lnTo>
                    <a:pt x="466033" y="115452"/>
                  </a:lnTo>
                  <a:lnTo>
                    <a:pt x="0" y="115452"/>
                  </a:lnTo>
                  <a:close/>
                </a:path>
              </a:pathLst>
            </a:custGeom>
            <a:blipFill>
              <a:blip r:embed="rId2"/>
              <a:stretch>
                <a:fillRect l="0" t="-100639" r="0" b="-58208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6249514"/>
            <a:ext cx="7287269" cy="300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3"/>
              </a:lnSpc>
            </a:pPr>
            <a:r>
              <a:rPr lang="en-US" sz="5893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It's not just a defense system,   it's a vision for resilient pollination.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144000" y="5593407"/>
            <a:ext cx="413141" cy="494820"/>
            <a:chOff x="0" y="0"/>
            <a:chExt cx="678632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8632" cy="812800"/>
            </a:xfrm>
            <a:custGeom>
              <a:avLst/>
              <a:gdLst/>
              <a:ahLst/>
              <a:cxnLst/>
              <a:rect r="r" b="b" t="t" l="l"/>
              <a:pathLst>
                <a:path h="812800" w="678632">
                  <a:moveTo>
                    <a:pt x="339316" y="0"/>
                  </a:moveTo>
                  <a:lnTo>
                    <a:pt x="678632" y="203200"/>
                  </a:lnTo>
                  <a:lnTo>
                    <a:pt x="678632" y="609600"/>
                  </a:lnTo>
                  <a:lnTo>
                    <a:pt x="339316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39316" y="0"/>
                  </a:lnTo>
                  <a:close/>
                </a:path>
              </a:pathLst>
            </a:custGeom>
            <a:solidFill>
              <a:srgbClr val="FFC10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01600"/>
              <a:ext cx="678632" cy="5715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5489381"/>
            <a:ext cx="6683259" cy="421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3"/>
              </a:lnSpc>
            </a:pPr>
            <a:r>
              <a:rPr lang="en-US" sz="2702" b="true">
                <a:solidFill>
                  <a:srgbClr val="FFC105"/>
                </a:solidFill>
                <a:latin typeface="Raleway Bold"/>
                <a:ea typeface="Raleway Bold"/>
                <a:cs typeface="Raleway Bold"/>
                <a:sym typeface="Raleway Bold"/>
              </a:rPr>
              <a:t>Why Jager ADS Matters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85982" y="6711937"/>
            <a:ext cx="5622698" cy="795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6"/>
              </a:lnSpc>
            </a:pPr>
            <a:r>
              <a:rPr lang="en-US" sz="260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Mak</a:t>
            </a:r>
            <a:r>
              <a:rPr lang="en-US" sz="260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-US" sz="260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 hive management more proactive and efficient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144000" y="6867117"/>
            <a:ext cx="413141" cy="494820"/>
            <a:chOff x="0" y="0"/>
            <a:chExt cx="678632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78632" cy="812800"/>
            </a:xfrm>
            <a:custGeom>
              <a:avLst/>
              <a:gdLst/>
              <a:ahLst/>
              <a:cxnLst/>
              <a:rect r="r" b="b" t="t" l="l"/>
              <a:pathLst>
                <a:path h="812800" w="678632">
                  <a:moveTo>
                    <a:pt x="339316" y="0"/>
                  </a:moveTo>
                  <a:lnTo>
                    <a:pt x="678632" y="203200"/>
                  </a:lnTo>
                  <a:lnTo>
                    <a:pt x="678632" y="609600"/>
                  </a:lnTo>
                  <a:lnTo>
                    <a:pt x="339316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39316" y="0"/>
                  </a:lnTo>
                  <a:close/>
                </a:path>
              </a:pathLst>
            </a:custGeom>
            <a:solidFill>
              <a:srgbClr val="FFC10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01600"/>
              <a:ext cx="678632" cy="5715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885982" y="8279118"/>
            <a:ext cx="5622698" cy="795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6"/>
              </a:lnSpc>
            </a:pPr>
            <a:r>
              <a:rPr lang="en-US" sz="260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Reduc</a:t>
            </a:r>
            <a:r>
              <a:rPr lang="en-US" sz="260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-US" sz="260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 dependence on harmful chemicals for pest control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144000" y="8434299"/>
            <a:ext cx="413141" cy="494820"/>
            <a:chOff x="0" y="0"/>
            <a:chExt cx="678632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78632" cy="812800"/>
            </a:xfrm>
            <a:custGeom>
              <a:avLst/>
              <a:gdLst/>
              <a:ahLst/>
              <a:cxnLst/>
              <a:rect r="r" b="b" t="t" l="l"/>
              <a:pathLst>
                <a:path h="812800" w="678632">
                  <a:moveTo>
                    <a:pt x="339316" y="0"/>
                  </a:moveTo>
                  <a:lnTo>
                    <a:pt x="678632" y="203200"/>
                  </a:lnTo>
                  <a:lnTo>
                    <a:pt x="678632" y="609600"/>
                  </a:lnTo>
                  <a:lnTo>
                    <a:pt x="339316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39316" y="0"/>
                  </a:lnTo>
                  <a:close/>
                </a:path>
              </a:pathLst>
            </a:custGeom>
            <a:solidFill>
              <a:srgbClr val="FFC10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01600"/>
              <a:ext cx="678632" cy="5715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117667" y="9788851"/>
            <a:ext cx="1159329" cy="996298"/>
            <a:chOff x="0" y="0"/>
            <a:chExt cx="812800" cy="698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86318" y="5722662"/>
            <a:ext cx="2489710" cy="2139595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C10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279779" lIns="279779" bIns="279779" rIns="279779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7997" y="6079405"/>
            <a:ext cx="2489710" cy="2139595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C10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279779" lIns="279779" bIns="279779" rIns="279779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59528" y="8875895"/>
            <a:ext cx="2489710" cy="2139595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C10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279779" lIns="279779" bIns="279779" rIns="279779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60706" y="1200354"/>
            <a:ext cx="6744412" cy="5795979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l="-14493" t="0" r="-14493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550577" y="5325880"/>
            <a:ext cx="4448366" cy="3822815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3"/>
              <a:stretch>
                <a:fillRect l="-14736" t="0" r="-14736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855115" y="7287439"/>
            <a:ext cx="4448366" cy="3822815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4"/>
              <a:stretch>
                <a:fillRect l="-14372" t="0" r="-14372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246038" y="7287439"/>
            <a:ext cx="4448366" cy="3822815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5"/>
              <a:stretch>
                <a:fillRect l="0" t="0" r="-28986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3457228" y="6704126"/>
            <a:ext cx="3525525" cy="3029748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6"/>
              <a:stretch>
                <a:fillRect l="0" t="-5287" r="0" b="-49864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6577677" y="-274604"/>
            <a:ext cx="1159329" cy="996298"/>
            <a:chOff x="0" y="0"/>
            <a:chExt cx="812800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821130" y="1416842"/>
            <a:ext cx="1159329" cy="996298"/>
            <a:chOff x="0" y="0"/>
            <a:chExt cx="812800" cy="698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6089165" y="2470290"/>
            <a:ext cx="11170135" cy="192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948"/>
              </a:lnSpc>
            </a:pPr>
            <a:r>
              <a:rPr lang="en-US" b="true" sz="12998">
                <a:solidFill>
                  <a:srgbClr val="FFC105"/>
                </a:solidFill>
                <a:latin typeface="Raleway Bold"/>
                <a:ea typeface="Raleway Bold"/>
                <a:cs typeface="Raleway Bold"/>
                <a:sym typeface="Raleway Bold"/>
              </a:rPr>
              <a:t>Thank You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7516371" y="2250111"/>
            <a:ext cx="1159329" cy="996298"/>
            <a:chOff x="0" y="0"/>
            <a:chExt cx="812800" cy="698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8443721" y="4524441"/>
            <a:ext cx="8815579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b="true" sz="40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Team Jager ADS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74522" y="4346408"/>
            <a:ext cx="1159329" cy="99629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462307" y="8976632"/>
            <a:ext cx="1159329" cy="996298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76564" y="7668215"/>
            <a:ext cx="1159329" cy="996298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18288000" cy="4530529"/>
            <a:chOff x="0" y="0"/>
            <a:chExt cx="466033" cy="1154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6033" cy="115452"/>
            </a:xfrm>
            <a:custGeom>
              <a:avLst/>
              <a:gdLst/>
              <a:ahLst/>
              <a:cxnLst/>
              <a:rect r="r" b="b" t="t" l="l"/>
              <a:pathLst>
                <a:path h="115452" w="466033">
                  <a:moveTo>
                    <a:pt x="0" y="0"/>
                  </a:moveTo>
                  <a:lnTo>
                    <a:pt x="466033" y="0"/>
                  </a:lnTo>
                  <a:lnTo>
                    <a:pt x="466033" y="115452"/>
                  </a:lnTo>
                  <a:lnTo>
                    <a:pt x="0" y="115452"/>
                  </a:lnTo>
                  <a:close/>
                </a:path>
              </a:pathLst>
            </a:custGeom>
            <a:blipFill>
              <a:blip r:embed="rId2"/>
              <a:stretch>
                <a:fillRect l="0" t="-78312" r="0" b="-9062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179078" y="5853512"/>
            <a:ext cx="366161" cy="438552"/>
            <a:chOff x="0" y="0"/>
            <a:chExt cx="678632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78632" cy="812800"/>
            </a:xfrm>
            <a:custGeom>
              <a:avLst/>
              <a:gdLst/>
              <a:ahLst/>
              <a:cxnLst/>
              <a:rect r="r" b="b" t="t" l="l"/>
              <a:pathLst>
                <a:path h="812800" w="678632">
                  <a:moveTo>
                    <a:pt x="339316" y="0"/>
                  </a:moveTo>
                  <a:lnTo>
                    <a:pt x="678632" y="203200"/>
                  </a:lnTo>
                  <a:lnTo>
                    <a:pt x="678632" y="609600"/>
                  </a:lnTo>
                  <a:lnTo>
                    <a:pt x="339316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39316" y="0"/>
                  </a:lnTo>
                  <a:close/>
                </a:path>
              </a:pathLst>
            </a:custGeom>
            <a:solidFill>
              <a:srgbClr val="FFC10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01600"/>
              <a:ext cx="678632" cy="5715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179078" y="7214205"/>
            <a:ext cx="366161" cy="438552"/>
            <a:chOff x="0" y="0"/>
            <a:chExt cx="678632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78632" cy="812800"/>
            </a:xfrm>
            <a:custGeom>
              <a:avLst/>
              <a:gdLst/>
              <a:ahLst/>
              <a:cxnLst/>
              <a:rect r="r" b="b" t="t" l="l"/>
              <a:pathLst>
                <a:path h="812800" w="678632">
                  <a:moveTo>
                    <a:pt x="339316" y="0"/>
                  </a:moveTo>
                  <a:lnTo>
                    <a:pt x="678632" y="203200"/>
                  </a:lnTo>
                  <a:lnTo>
                    <a:pt x="678632" y="609600"/>
                  </a:lnTo>
                  <a:lnTo>
                    <a:pt x="339316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39316" y="0"/>
                  </a:lnTo>
                  <a:close/>
                </a:path>
              </a:pathLst>
            </a:custGeom>
            <a:solidFill>
              <a:srgbClr val="FFC10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01600"/>
              <a:ext cx="678632" cy="5715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759298" y="5843987"/>
            <a:ext cx="4983315" cy="70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0"/>
              </a:lnSpc>
            </a:pPr>
            <a:r>
              <a:rPr lang="en-US" sz="230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r>
              <a:rPr lang="en-US" sz="2309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Jager</a:t>
            </a:r>
            <a:r>
              <a:rPr lang="en-US" sz="230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” means “hunter/enemy” in German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5939237"/>
            <a:ext cx="9216427" cy="360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Jager ADS is an AI driven beekeeping assistant designed to help beekeepers monitor hive health and protect pollinators.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5224868"/>
            <a:ext cx="618266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b="true">
                <a:solidFill>
                  <a:srgbClr val="FFC105"/>
                </a:solidFill>
                <a:latin typeface="Raleway Bold"/>
                <a:ea typeface="Raleway Bold"/>
                <a:cs typeface="Raleway Bold"/>
                <a:sym typeface="Raleway Bold"/>
              </a:rPr>
              <a:t>What is Jager ADS?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59298" y="7204680"/>
            <a:ext cx="4983315" cy="70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0"/>
              </a:lnSpc>
            </a:pPr>
            <a:r>
              <a:rPr lang="en-US" sz="230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r>
              <a:rPr lang="en-US" sz="2309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ADS</a:t>
            </a:r>
            <a:r>
              <a:rPr lang="en-US" sz="230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</a:p>
          <a:p>
            <a:pPr algn="l">
              <a:lnSpc>
                <a:spcPts val="2770"/>
              </a:lnSpc>
            </a:pPr>
            <a:r>
              <a:rPr lang="en-US" sz="230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= Active Defense System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9690" y="2066014"/>
            <a:ext cx="1146879" cy="985599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85982" y="-465834"/>
            <a:ext cx="1146879" cy="985599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99608" y="-64874"/>
            <a:ext cx="1146879" cy="985599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70725" y="2932361"/>
            <a:ext cx="4511009" cy="4163795"/>
            <a:chOff x="0" y="0"/>
            <a:chExt cx="755199" cy="6970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55199" cy="697071"/>
            </a:xfrm>
            <a:custGeom>
              <a:avLst/>
              <a:gdLst/>
              <a:ahLst/>
              <a:cxnLst/>
              <a:rect r="r" b="b" t="t" l="l"/>
              <a:pathLst>
                <a:path h="697071" w="755199">
                  <a:moveTo>
                    <a:pt x="0" y="0"/>
                  </a:moveTo>
                  <a:lnTo>
                    <a:pt x="755199" y="0"/>
                  </a:lnTo>
                  <a:lnTo>
                    <a:pt x="755199" y="697071"/>
                  </a:lnTo>
                  <a:lnTo>
                    <a:pt x="0" y="697071"/>
                  </a:lnTo>
                  <a:close/>
                </a:path>
              </a:pathLst>
            </a:custGeom>
            <a:blipFill>
              <a:blip r:embed="rId2"/>
              <a:stretch>
                <a:fillRect l="-19140" t="0" r="-1914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970725" y="7096156"/>
            <a:ext cx="4511009" cy="3190844"/>
            <a:chOff x="0" y="0"/>
            <a:chExt cx="194677" cy="1377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4677" cy="137704"/>
            </a:xfrm>
            <a:custGeom>
              <a:avLst/>
              <a:gdLst/>
              <a:ahLst/>
              <a:cxnLst/>
              <a:rect r="r" b="b" t="t" l="l"/>
              <a:pathLst>
                <a:path h="137704" w="194677">
                  <a:moveTo>
                    <a:pt x="0" y="0"/>
                  </a:moveTo>
                  <a:lnTo>
                    <a:pt x="194677" y="0"/>
                  </a:lnTo>
                  <a:lnTo>
                    <a:pt x="194677" y="137704"/>
                  </a:lnTo>
                  <a:lnTo>
                    <a:pt x="0" y="137704"/>
                  </a:lnTo>
                  <a:close/>
                </a:path>
              </a:pathLst>
            </a:custGeom>
            <a:solidFill>
              <a:srgbClr val="FFC10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4677" cy="175804"/>
            </a:xfrm>
            <a:prstGeom prst="rect">
              <a:avLst/>
            </a:prstGeom>
          </p:spPr>
          <p:txBody>
            <a:bodyPr anchor="ctr" rtlCol="false" tIns="310025" lIns="310025" bIns="310025" rIns="31002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806266" y="2932361"/>
            <a:ext cx="4511009" cy="4163795"/>
            <a:chOff x="0" y="0"/>
            <a:chExt cx="755199" cy="6970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55199" cy="697071"/>
            </a:xfrm>
            <a:custGeom>
              <a:avLst/>
              <a:gdLst/>
              <a:ahLst/>
              <a:cxnLst/>
              <a:rect r="r" b="b" t="t" l="l"/>
              <a:pathLst>
                <a:path h="697071" w="755199">
                  <a:moveTo>
                    <a:pt x="0" y="0"/>
                  </a:moveTo>
                  <a:lnTo>
                    <a:pt x="755199" y="0"/>
                  </a:lnTo>
                  <a:lnTo>
                    <a:pt x="755199" y="697071"/>
                  </a:lnTo>
                  <a:lnTo>
                    <a:pt x="0" y="697071"/>
                  </a:lnTo>
                  <a:close/>
                </a:path>
              </a:pathLst>
            </a:custGeom>
            <a:blipFill>
              <a:blip r:embed="rId3"/>
              <a:stretch>
                <a:fillRect l="-19531" t="0" r="-19531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806266" y="7096156"/>
            <a:ext cx="4511009" cy="3190844"/>
            <a:chOff x="0" y="0"/>
            <a:chExt cx="194677" cy="13770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4677" cy="137704"/>
            </a:xfrm>
            <a:custGeom>
              <a:avLst/>
              <a:gdLst/>
              <a:ahLst/>
              <a:cxnLst/>
              <a:rect r="r" b="b" t="t" l="l"/>
              <a:pathLst>
                <a:path h="137704" w="194677">
                  <a:moveTo>
                    <a:pt x="0" y="0"/>
                  </a:moveTo>
                  <a:lnTo>
                    <a:pt x="194677" y="0"/>
                  </a:lnTo>
                  <a:lnTo>
                    <a:pt x="194677" y="137704"/>
                  </a:lnTo>
                  <a:lnTo>
                    <a:pt x="0" y="137704"/>
                  </a:lnTo>
                  <a:close/>
                </a:path>
              </a:pathLst>
            </a:custGeom>
            <a:solidFill>
              <a:srgbClr val="FFC10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94677" cy="175804"/>
            </a:xfrm>
            <a:prstGeom prst="rect">
              <a:avLst/>
            </a:prstGeom>
          </p:spPr>
          <p:txBody>
            <a:bodyPr anchor="ctr" rtlCol="false" tIns="310025" lIns="310025" bIns="310025" rIns="31002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904412" y="2932361"/>
            <a:ext cx="4511009" cy="7354639"/>
            <a:chOff x="0" y="0"/>
            <a:chExt cx="194677" cy="31739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4677" cy="317397"/>
            </a:xfrm>
            <a:custGeom>
              <a:avLst/>
              <a:gdLst/>
              <a:ahLst/>
              <a:cxnLst/>
              <a:rect r="r" b="b" t="t" l="l"/>
              <a:pathLst>
                <a:path h="317397" w="194677">
                  <a:moveTo>
                    <a:pt x="0" y="0"/>
                  </a:moveTo>
                  <a:lnTo>
                    <a:pt x="194677" y="0"/>
                  </a:lnTo>
                  <a:lnTo>
                    <a:pt x="194677" y="317397"/>
                  </a:lnTo>
                  <a:lnTo>
                    <a:pt x="0" y="317397"/>
                  </a:lnTo>
                  <a:close/>
                </a:path>
              </a:pathLst>
            </a:custGeom>
            <a:solidFill>
              <a:srgbClr val="FFC10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94677" cy="355497"/>
            </a:xfrm>
            <a:prstGeom prst="rect">
              <a:avLst/>
            </a:prstGeom>
          </p:spPr>
          <p:txBody>
            <a:bodyPr anchor="ctr" rtlCol="false" tIns="310025" lIns="310025" bIns="310025" rIns="31002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970725" y="1741732"/>
            <a:ext cx="6959900" cy="80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Pollinators in Crisis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18757" y="4396740"/>
            <a:ext cx="3682319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But be</a:t>
            </a:r>
            <a:r>
              <a:rPr lang="en-US" b="true" sz="21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e populations are declining due to: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140329" y="5283954"/>
            <a:ext cx="4007342" cy="382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16" indent="-205108" lvl="1">
              <a:lnSpc>
                <a:spcPts val="285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Climate change is disrupting flower cycles and habitats</a:t>
            </a:r>
          </a:p>
          <a:p>
            <a:pPr algn="just">
              <a:lnSpc>
                <a:spcPts val="1520"/>
              </a:lnSpc>
            </a:pPr>
          </a:p>
          <a:p>
            <a:pPr algn="just" marL="410216" indent="-205108" lvl="1">
              <a:lnSpc>
                <a:spcPts val="285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Pesticide use is weakening bee immune systems</a:t>
            </a:r>
          </a:p>
          <a:p>
            <a:pPr algn="just">
              <a:lnSpc>
                <a:spcPts val="1520"/>
              </a:lnSpc>
            </a:pPr>
          </a:p>
          <a:p>
            <a:pPr algn="just" marL="410216" indent="-205108" lvl="1">
              <a:lnSpc>
                <a:spcPts val="285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Invasive predators like hornets are destroying hives</a:t>
            </a:r>
          </a:p>
          <a:p>
            <a:pPr algn="just">
              <a:lnSpc>
                <a:spcPts val="1520"/>
              </a:lnSpc>
            </a:pPr>
          </a:p>
          <a:p>
            <a:pPr algn="just" marL="410216" indent="-205108" lvl="1">
              <a:lnSpc>
                <a:spcPts val="285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Habitat destruction from urbanization and intensive farming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634956" y="7415243"/>
            <a:ext cx="285362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Why Thi</a:t>
            </a:r>
            <a:r>
              <a:rPr lang="en-US" b="true" sz="21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 Matters: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72695" y="7926189"/>
            <a:ext cx="3391381" cy="1904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Declining bee pop</a:t>
            </a: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ulations threaten biodiversity, food security, and climate resilience. Protecting them means protecting ourselves.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368994" y="7420006"/>
            <a:ext cx="3714471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Bees a</a:t>
            </a:r>
            <a:r>
              <a:rPr lang="en-US" b="true" sz="21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 critical to global food production: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56537" y="8307189"/>
            <a:ext cx="3541776" cy="1523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75% of the world’s crops </a:t>
            </a: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rely on insect pollination</a:t>
            </a:r>
          </a:p>
          <a:p>
            <a:pPr algn="just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1/3 of global food directly depends on bee activity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70725" y="1221082"/>
            <a:ext cx="3927587" cy="38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The Problem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7486995" y="2268249"/>
            <a:ext cx="1146879" cy="985599"/>
            <a:chOff x="0" y="0"/>
            <a:chExt cx="812800" cy="6985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5743835" y="651358"/>
            <a:ext cx="1146879" cy="985599"/>
            <a:chOff x="0" y="0"/>
            <a:chExt cx="812800" cy="6985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7834908" y="-334241"/>
            <a:ext cx="1146879" cy="985599"/>
            <a:chOff x="0" y="0"/>
            <a:chExt cx="812800" cy="6985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7035" y="7071485"/>
            <a:ext cx="2763333" cy="3215515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C10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280479" lIns="280479" bIns="280479" rIns="280479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41614"/>
            <a:ext cx="7518304" cy="8748572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37327" t="0" r="-373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758862" y="298997"/>
            <a:ext cx="1957863" cy="2278241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C10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280479" lIns="280479" bIns="280479" rIns="280479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974967" y="1642725"/>
            <a:ext cx="5625770" cy="6546350"/>
            <a:chOff x="0" y="0"/>
            <a:chExt cx="6985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3"/>
              <a:stretch>
                <a:fillRect l="0" t="-13824" r="0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0076168" y="1133475"/>
            <a:ext cx="7081173" cy="80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Our Solution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577677" y="-274604"/>
            <a:ext cx="1159329" cy="996298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805106" y="1871067"/>
            <a:ext cx="1159329" cy="996298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516371" y="2250111"/>
            <a:ext cx="1159329" cy="996298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076168" y="5016124"/>
            <a:ext cx="609146" cy="708824"/>
            <a:chOff x="0" y="0"/>
            <a:chExt cx="6985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C10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280479" lIns="280479" bIns="280479" rIns="280479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076168" y="6248188"/>
            <a:ext cx="609146" cy="708824"/>
            <a:chOff x="0" y="0"/>
            <a:chExt cx="6985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C10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280479" lIns="280479" bIns="280479" rIns="280479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076168" y="7480251"/>
            <a:ext cx="609146" cy="708824"/>
            <a:chOff x="0" y="0"/>
            <a:chExt cx="6985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C105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280479" lIns="280479" bIns="280479" rIns="280479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0189843" y="5202546"/>
            <a:ext cx="381796" cy="335980"/>
          </a:xfrm>
          <a:custGeom>
            <a:avLst/>
            <a:gdLst/>
            <a:ahLst/>
            <a:cxnLst/>
            <a:rect r="r" b="b" t="t" l="l"/>
            <a:pathLst>
              <a:path h="335980" w="381796">
                <a:moveTo>
                  <a:pt x="0" y="0"/>
                </a:moveTo>
                <a:lnTo>
                  <a:pt x="381796" y="0"/>
                </a:lnTo>
                <a:lnTo>
                  <a:pt x="381796" y="335980"/>
                </a:lnTo>
                <a:lnTo>
                  <a:pt x="0" y="335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133006" y="6354864"/>
            <a:ext cx="495471" cy="495471"/>
          </a:xfrm>
          <a:custGeom>
            <a:avLst/>
            <a:gdLst/>
            <a:ahLst/>
            <a:cxnLst/>
            <a:rect r="r" b="b" t="t" l="l"/>
            <a:pathLst>
              <a:path h="495471" w="495471">
                <a:moveTo>
                  <a:pt x="0" y="0"/>
                </a:moveTo>
                <a:lnTo>
                  <a:pt x="495471" y="0"/>
                </a:lnTo>
                <a:lnTo>
                  <a:pt x="495471" y="495471"/>
                </a:lnTo>
                <a:lnTo>
                  <a:pt x="0" y="495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241787" y="7601660"/>
            <a:ext cx="277909" cy="466006"/>
          </a:xfrm>
          <a:custGeom>
            <a:avLst/>
            <a:gdLst/>
            <a:ahLst/>
            <a:cxnLst/>
            <a:rect r="r" b="b" t="t" l="l"/>
            <a:pathLst>
              <a:path h="466006" w="277909">
                <a:moveTo>
                  <a:pt x="0" y="0"/>
                </a:moveTo>
                <a:lnTo>
                  <a:pt x="277909" y="0"/>
                </a:lnTo>
                <a:lnTo>
                  <a:pt x="277909" y="466006"/>
                </a:lnTo>
                <a:lnTo>
                  <a:pt x="0" y="466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076168" y="2028830"/>
            <a:ext cx="708117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is Jager ADS?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133006" y="3566892"/>
            <a:ext cx="7183132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 multi-functional beehive defense and monitoring system that uses: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977564" y="5123124"/>
            <a:ext cx="5927670" cy="86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Camera feed</a:t>
            </a:r>
            <a:r>
              <a:rPr lang="en-US" sz="2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to watch hive entrances in real-time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977564" y="6355187"/>
            <a:ext cx="5927670" cy="86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AI-powered </a:t>
            </a:r>
            <a:r>
              <a:rPr lang="en-US" sz="2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classification to detect bees and threats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977564" y="7587251"/>
            <a:ext cx="5927670" cy="86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Mobile app </a:t>
            </a:r>
            <a:r>
              <a:rPr lang="en-US" sz="2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that alerts when threats are detected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79104" y="2565079"/>
            <a:ext cx="4130007" cy="3821574"/>
            <a:chOff x="0" y="0"/>
            <a:chExt cx="878400" cy="812800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878400" cy="812800"/>
            </a:xfrm>
            <a:custGeom>
              <a:avLst/>
              <a:gdLst/>
              <a:ahLst/>
              <a:cxnLst/>
              <a:rect r="r" b="b" t="t" l="l"/>
              <a:pathLst>
                <a:path h="812800" w="878400">
                  <a:moveTo>
                    <a:pt x="439200" y="0"/>
                  </a:moveTo>
                  <a:lnTo>
                    <a:pt x="0" y="203200"/>
                  </a:lnTo>
                  <a:lnTo>
                    <a:pt x="0" y="609600"/>
                  </a:lnTo>
                  <a:lnTo>
                    <a:pt x="439200" y="812800"/>
                  </a:lnTo>
                  <a:lnTo>
                    <a:pt x="878400" y="609600"/>
                  </a:lnTo>
                  <a:lnTo>
                    <a:pt x="878400" y="203200"/>
                  </a:lnTo>
                  <a:lnTo>
                    <a:pt x="439200" y="0"/>
                  </a:lnTo>
                  <a:close/>
                </a:path>
              </a:pathLst>
            </a:custGeom>
            <a:blipFill>
              <a:blip r:embed="rId2"/>
              <a:stretch>
                <a:fillRect l="-34014" t="0" r="-487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772042" y="2565079"/>
            <a:ext cx="4130007" cy="3821574"/>
            <a:chOff x="0" y="0"/>
            <a:chExt cx="8784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8400" cy="812800"/>
            </a:xfrm>
            <a:custGeom>
              <a:avLst/>
              <a:gdLst/>
              <a:ahLst/>
              <a:cxnLst/>
              <a:rect r="r" b="b" t="t" l="l"/>
              <a:pathLst>
                <a:path h="812800" w="878400">
                  <a:moveTo>
                    <a:pt x="439200" y="0"/>
                  </a:moveTo>
                  <a:lnTo>
                    <a:pt x="878400" y="203200"/>
                  </a:lnTo>
                  <a:lnTo>
                    <a:pt x="878400" y="609600"/>
                  </a:lnTo>
                  <a:lnTo>
                    <a:pt x="43920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439200" y="0"/>
                  </a:lnTo>
                  <a:close/>
                </a:path>
              </a:pathLst>
            </a:custGeom>
            <a:blipFill>
              <a:blip r:embed="rId3"/>
              <a:stretch>
                <a:fillRect l="-2564" t="-12530" r="-3931" b="-9026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325573" y="2565079"/>
            <a:ext cx="4130007" cy="3821574"/>
            <a:chOff x="0" y="0"/>
            <a:chExt cx="8784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8400" cy="812800"/>
            </a:xfrm>
            <a:custGeom>
              <a:avLst/>
              <a:gdLst/>
              <a:ahLst/>
              <a:cxnLst/>
              <a:rect r="r" b="b" t="t" l="l"/>
              <a:pathLst>
                <a:path h="812800" w="878400">
                  <a:moveTo>
                    <a:pt x="439200" y="0"/>
                  </a:moveTo>
                  <a:lnTo>
                    <a:pt x="878400" y="203200"/>
                  </a:lnTo>
                  <a:lnTo>
                    <a:pt x="878400" y="609600"/>
                  </a:lnTo>
                  <a:lnTo>
                    <a:pt x="43920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439200" y="0"/>
                  </a:lnTo>
                  <a:close/>
                </a:path>
              </a:pathLst>
            </a:custGeom>
            <a:blipFill>
              <a:blip r:embed="rId4"/>
              <a:stretch>
                <a:fillRect l="0" t="-2051" r="-117693" b="-205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878514" y="834391"/>
            <a:ext cx="12530973" cy="77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b="true" sz="57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How It Works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439782" y="-498149"/>
            <a:ext cx="1159329" cy="996298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599110" y="1444956"/>
            <a:ext cx="1159329" cy="996298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47434" y="9689234"/>
            <a:ext cx="1146879" cy="985599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392229" y="740971"/>
            <a:ext cx="1146879" cy="985599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884851" y="-126115"/>
            <a:ext cx="1146879" cy="985599"/>
            <a:chOff x="0" y="0"/>
            <a:chExt cx="812800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220874" y="6631993"/>
            <a:ext cx="544646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Camera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95714" y="7190794"/>
            <a:ext cx="4050288" cy="76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Captures real-time video of hive entrance and it’s surroundings.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68321" y="6631993"/>
            <a:ext cx="484451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Computer Algorithm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71318" y="1531626"/>
            <a:ext cx="3145364" cy="41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Monitoring &amp; Defense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65432" y="7190794"/>
            <a:ext cx="4050288" cy="114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Processes each frame and classifies if an entity is a bee, threat, or anomaly.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14790" y="6631993"/>
            <a:ext cx="484451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App Notification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811901" y="7190794"/>
            <a:ext cx="4050288" cy="76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Beekeepers get notified if a threat or unusual absence is detected.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427837" y="8927235"/>
            <a:ext cx="11432326" cy="76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Key Benefit: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Minimizes false alarms while saving both time and colonies.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8934" y="3883585"/>
            <a:ext cx="4715513" cy="3266949"/>
            <a:chOff x="0" y="0"/>
            <a:chExt cx="1008215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8215" cy="698500"/>
            </a:xfrm>
            <a:custGeom>
              <a:avLst/>
              <a:gdLst/>
              <a:ahLst/>
              <a:cxnLst/>
              <a:rect r="r" b="b" t="t" l="l"/>
              <a:pathLst>
                <a:path h="698500" w="1008215">
                  <a:moveTo>
                    <a:pt x="1008215" y="349250"/>
                  </a:moveTo>
                  <a:lnTo>
                    <a:pt x="805015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05015" y="0"/>
                  </a:lnTo>
                  <a:lnTo>
                    <a:pt x="1008215" y="349250"/>
                  </a:lnTo>
                  <a:close/>
                </a:path>
              </a:pathLst>
            </a:custGeom>
            <a:blipFill>
              <a:blip r:embed="rId2"/>
              <a:stretch>
                <a:fillRect l="-28986" t="-12021" r="0" b="-1202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898299" y="2250111"/>
            <a:ext cx="4682021" cy="3266949"/>
            <a:chOff x="0" y="0"/>
            <a:chExt cx="1001054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01054" cy="698500"/>
            </a:xfrm>
            <a:custGeom>
              <a:avLst/>
              <a:gdLst/>
              <a:ahLst/>
              <a:cxnLst/>
              <a:rect r="r" b="b" t="t" l="l"/>
              <a:pathLst>
                <a:path h="698500" w="1001054">
                  <a:moveTo>
                    <a:pt x="1001054" y="349250"/>
                  </a:moveTo>
                  <a:lnTo>
                    <a:pt x="79785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97854" y="0"/>
                  </a:lnTo>
                  <a:lnTo>
                    <a:pt x="1001054" y="349250"/>
                  </a:lnTo>
                  <a:close/>
                </a:path>
              </a:pathLst>
            </a:custGeom>
            <a:blipFill>
              <a:blip r:embed="rId3"/>
              <a:stretch>
                <a:fillRect l="-7429" t="0" r="-742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727664" y="3883585"/>
            <a:ext cx="4715513" cy="3266949"/>
            <a:chOff x="0" y="0"/>
            <a:chExt cx="1008215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08215" cy="698500"/>
            </a:xfrm>
            <a:custGeom>
              <a:avLst/>
              <a:gdLst/>
              <a:ahLst/>
              <a:cxnLst/>
              <a:rect r="r" b="b" t="t" l="l"/>
              <a:pathLst>
                <a:path h="698500" w="1008215">
                  <a:moveTo>
                    <a:pt x="1008215" y="349250"/>
                  </a:moveTo>
                  <a:lnTo>
                    <a:pt x="805015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05015" y="0"/>
                  </a:lnTo>
                  <a:lnTo>
                    <a:pt x="1008215" y="349250"/>
                  </a:lnTo>
                  <a:close/>
                </a:path>
              </a:pathLst>
            </a:custGeom>
            <a:blipFill>
              <a:blip r:embed="rId4"/>
              <a:stretch>
                <a:fillRect l="-6097" t="0" r="-6097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806839" y="2250111"/>
            <a:ext cx="4709532" cy="3266949"/>
            <a:chOff x="0" y="0"/>
            <a:chExt cx="1006936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6936" cy="698500"/>
            </a:xfrm>
            <a:custGeom>
              <a:avLst/>
              <a:gdLst/>
              <a:ahLst/>
              <a:cxnLst/>
              <a:rect r="r" b="b" t="t" l="l"/>
              <a:pathLst>
                <a:path h="698500" w="1006936">
                  <a:moveTo>
                    <a:pt x="1006936" y="349250"/>
                  </a:moveTo>
                  <a:lnTo>
                    <a:pt x="8037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03736" y="0"/>
                  </a:lnTo>
                  <a:lnTo>
                    <a:pt x="1006936" y="349250"/>
                  </a:lnTo>
                  <a:close/>
                </a:path>
              </a:pathLst>
            </a:custGeom>
            <a:blipFill>
              <a:blip r:embed="rId5"/>
              <a:stretch>
                <a:fillRect l="-1989" t="0" r="-1989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577677" y="-274604"/>
            <a:ext cx="1159329" cy="996298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73421" y="378899"/>
            <a:ext cx="1159329" cy="996298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516371" y="2250111"/>
            <a:ext cx="1159329" cy="996298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308843" lIns="308843" bIns="308843" rIns="30884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585982" y="7156677"/>
            <a:ext cx="1146879" cy="985599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746306" y="9978992"/>
            <a:ext cx="1146879" cy="985599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303031" y="953248"/>
            <a:ext cx="11681938" cy="57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3"/>
              </a:lnSpc>
            </a:pPr>
            <a:r>
              <a:rPr lang="en-US" b="true" sz="426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Key Features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29132" y="8099223"/>
            <a:ext cx="3995117" cy="97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7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Real-Time AI Monitoring:</a:t>
            </a:r>
          </a:p>
          <a:p>
            <a:pPr algn="ctr">
              <a:lnSpc>
                <a:spcPts val="2550"/>
              </a:lnSpc>
            </a:pPr>
            <a:r>
              <a:rPr lang="en-US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Classifies bee vs. predator in milliseconds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258497" y="6630470"/>
            <a:ext cx="3995117" cy="64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7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Automated Alerts:</a:t>
            </a:r>
          </a:p>
          <a:p>
            <a:pPr algn="ctr">
              <a:lnSpc>
                <a:spcPts val="2550"/>
              </a:lnSpc>
            </a:pPr>
            <a:r>
              <a:rPr lang="en-US" sz="17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Instantly notifies user if threat detected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087862" y="8099223"/>
            <a:ext cx="3995117" cy="97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7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Non-Invasive Hive Support: </a:t>
            </a:r>
            <a:r>
              <a:rPr lang="en-US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Reduces manual checks, keeping bees undisturbed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780043" y="6630470"/>
            <a:ext cx="3736328" cy="97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7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Scalable Design: </a:t>
            </a:r>
          </a:p>
          <a:p>
            <a:pPr algn="ctr">
              <a:lnSpc>
                <a:spcPts val="2550"/>
              </a:lnSpc>
            </a:pPr>
            <a:r>
              <a:rPr lang="en-US" sz="1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Works for backyard hobbyists or commercial farms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56125" y="2308396"/>
            <a:ext cx="3579370" cy="4165085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37327" t="0" r="-3732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360921" y="5547967"/>
            <a:ext cx="3579370" cy="4165085"/>
            <a:chOff x="0" y="0"/>
            <a:chExt cx="6985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3"/>
              <a:stretch>
                <a:fillRect l="-37327" t="0" r="-37327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545792" y="5547967"/>
            <a:ext cx="3579370" cy="4165085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4"/>
              <a:stretch>
                <a:fillRect l="-65497" t="0" r="-65497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843423" y="2759070"/>
            <a:ext cx="2804774" cy="3263737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C105">
                <a:alpha val="7490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280479" lIns="280479" bIns="280479" rIns="280479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748219" y="5998641"/>
            <a:ext cx="2804774" cy="3263737"/>
            <a:chOff x="0" y="0"/>
            <a:chExt cx="6985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C105">
                <a:alpha val="74902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280479" lIns="280479" bIns="280479" rIns="280479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933090" y="5998641"/>
            <a:ext cx="2804774" cy="3263737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C105">
                <a:alpha val="74902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280479" lIns="280479" bIns="280479" rIns="280479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332047" y="1767692"/>
            <a:ext cx="1146879" cy="985599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585982" y="-465834"/>
            <a:ext cx="1146879" cy="985599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099608" y="-64874"/>
            <a:ext cx="1146879" cy="985599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619637" y="2308396"/>
            <a:ext cx="3579370" cy="4165085"/>
            <a:chOff x="0" y="0"/>
            <a:chExt cx="6985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5"/>
              <a:stretch>
                <a:fillRect l="-37102" t="0" r="-37102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006935" y="2759070"/>
            <a:ext cx="2804774" cy="3263737"/>
            <a:chOff x="0" y="0"/>
            <a:chExt cx="6985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C105">
                <a:alpha val="74902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280479" lIns="280479" bIns="280479" rIns="280479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335477" y="920724"/>
            <a:ext cx="1146879" cy="985599"/>
            <a:chOff x="0" y="0"/>
            <a:chExt cx="812800" cy="6985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245810" y="-340586"/>
            <a:ext cx="1146879" cy="985599"/>
            <a:chOff x="0" y="0"/>
            <a:chExt cx="812800" cy="6985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5282270" y="1554396"/>
            <a:ext cx="1146879" cy="985599"/>
            <a:chOff x="0" y="0"/>
            <a:chExt cx="812800" cy="6985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6824812" y="3503797"/>
            <a:ext cx="1146879" cy="985599"/>
            <a:chOff x="0" y="0"/>
            <a:chExt cx="812800" cy="6985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7366852" y="1322797"/>
            <a:ext cx="1146879" cy="985599"/>
            <a:chOff x="0" y="0"/>
            <a:chExt cx="812800" cy="6985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6685861" y="-465834"/>
            <a:ext cx="1146879" cy="985599"/>
            <a:chOff x="0" y="0"/>
            <a:chExt cx="812800" cy="6985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0126680" y="-833385"/>
            <a:ext cx="1146879" cy="985599"/>
            <a:chOff x="0" y="0"/>
            <a:chExt cx="812800" cy="6985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028700" y="1121892"/>
            <a:ext cx="9388757" cy="645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Impact &amp; UN SDG Alignment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28700" y="1803209"/>
            <a:ext cx="9388757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Primary Goal:</a:t>
            </a:r>
            <a:r>
              <a:rPr lang="en-US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Support beekeeping using smart, automated environmental tools.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28700" y="3172390"/>
            <a:ext cx="7463235" cy="43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true">
                <a:solidFill>
                  <a:srgbClr val="FFC105"/>
                </a:solidFill>
                <a:latin typeface="Raleway Bold"/>
                <a:ea typeface="Raleway Bold"/>
                <a:cs typeface="Raleway Bold"/>
                <a:sym typeface="Raleway Bold"/>
              </a:rPr>
              <a:t>SDG 13 – Climate Action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2940609" y="3681908"/>
            <a:ext cx="2610401" cy="31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7"/>
              </a:lnSpc>
            </a:pPr>
            <a:r>
              <a:rPr lang="en-US" b="true" sz="179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Zero Hunger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2635910" y="4224652"/>
            <a:ext cx="3219799" cy="73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b="true" sz="547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SDG 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4939229" y="7466506"/>
            <a:ext cx="2422754" cy="73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b="true" sz="547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SDG 9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4902961" y="6755106"/>
            <a:ext cx="2495290" cy="627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7"/>
              </a:lnSpc>
            </a:pPr>
            <a:r>
              <a:rPr lang="en-US" b="true" sz="179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Industry, Innovation &amp; Infrastructure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0864448" y="6923217"/>
            <a:ext cx="2942059" cy="31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7"/>
              </a:lnSpc>
            </a:pPr>
            <a:r>
              <a:rPr lang="en-US" b="true" sz="179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Life on Land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1056564" y="7466506"/>
            <a:ext cx="2557827" cy="73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b="true" sz="547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SDG 15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28700" y="3600293"/>
            <a:ext cx="7083079" cy="76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Bees as bio-indicators of environmental change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Real-time monitoring of ecosystem health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028700" y="2677091"/>
            <a:ext cx="4572548" cy="38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Aligned SDGs: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104121" y="3681908"/>
            <a:ext cx="2610401" cy="31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7"/>
              </a:lnSpc>
            </a:pPr>
            <a:r>
              <a:rPr lang="en-US" b="true" sz="179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Climate Action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807558" y="4224652"/>
            <a:ext cx="3219799" cy="73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b="true" sz="547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SDG 13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028700" y="4804259"/>
            <a:ext cx="7463235" cy="43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true">
                <a:solidFill>
                  <a:srgbClr val="FFC105"/>
                </a:solidFill>
                <a:latin typeface="Raleway Bold"/>
                <a:ea typeface="Raleway Bold"/>
                <a:cs typeface="Raleway Bold"/>
                <a:sym typeface="Raleway Bold"/>
              </a:rPr>
              <a:t>SDG 2 – Zero Hunger: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028700" y="5232161"/>
            <a:ext cx="7083079" cy="76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Supports agricultural productivity by protecting pollinators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028700" y="6436127"/>
            <a:ext cx="7463235" cy="43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true">
                <a:solidFill>
                  <a:srgbClr val="FFC105"/>
                </a:solidFill>
                <a:latin typeface="Raleway Bold"/>
                <a:ea typeface="Raleway Bold"/>
                <a:cs typeface="Raleway Bold"/>
                <a:sym typeface="Raleway Bold"/>
              </a:rPr>
              <a:t>SDG 15 – Life on Land: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028700" y="6864030"/>
            <a:ext cx="7083079" cy="38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Bees enhance biodiversity through wild plant pollination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028700" y="7683179"/>
            <a:ext cx="7463235" cy="833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true">
                <a:solidFill>
                  <a:srgbClr val="FFC105"/>
                </a:solidFill>
                <a:latin typeface="Raleway Bold"/>
                <a:ea typeface="Raleway Bold"/>
                <a:cs typeface="Raleway Bold"/>
                <a:sym typeface="Raleway Bold"/>
              </a:rPr>
              <a:t>SDG 9 – Industry, Innovation &amp; Infrastructure: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028700" y="8507415"/>
            <a:ext cx="7083079" cy="38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Leverages AI and IoT for sustainable development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11693" y="240371"/>
            <a:ext cx="2436611" cy="2835329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282086" lIns="282086" bIns="282086" rIns="282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40497" y="2547844"/>
            <a:ext cx="2436611" cy="2835329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282086" lIns="282086" bIns="282086" rIns="282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154906" y="240371"/>
            <a:ext cx="2436611" cy="2835329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282086" lIns="282086" bIns="282086" rIns="282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46211" y="-2063724"/>
            <a:ext cx="2436611" cy="2835329"/>
            <a:chOff x="0" y="0"/>
            <a:chExt cx="6985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282086" lIns="282086" bIns="282086" rIns="282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883436" y="2557984"/>
            <a:ext cx="2436611" cy="2835329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282086" lIns="282086" bIns="282086" rIns="282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698119" y="240371"/>
            <a:ext cx="2436611" cy="2835329"/>
            <a:chOff x="0" y="0"/>
            <a:chExt cx="6985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282086" lIns="282086" bIns="282086" rIns="282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426376" y="2568125"/>
            <a:ext cx="2436611" cy="2835329"/>
            <a:chOff x="0" y="0"/>
            <a:chExt cx="6985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282086" lIns="282086" bIns="282086" rIns="282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969316" y="2578265"/>
            <a:ext cx="2436611" cy="2835329"/>
            <a:chOff x="0" y="0"/>
            <a:chExt cx="6985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282086" lIns="282086" bIns="282086" rIns="282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0190723" y="1359229"/>
            <a:ext cx="9426611" cy="7568542"/>
            <a:chOff x="0" y="0"/>
            <a:chExt cx="7467600" cy="599567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0" t="-9300" r="0" b="-930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028700" y="1133475"/>
            <a:ext cx="6774509" cy="80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Technology Stack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3445752"/>
            <a:ext cx="665419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C105"/>
                </a:solidFill>
                <a:latin typeface="Raleway Bold"/>
                <a:ea typeface="Raleway Bold"/>
                <a:cs typeface="Raleway Bold"/>
                <a:sym typeface="Raleway Bold"/>
              </a:rPr>
              <a:t>Languages:</a:t>
            </a: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Python (backend), React Native (mobile app)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1866905"/>
            <a:ext cx="6930672" cy="76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Efficient, lightweight, and highly adaptable to different beekeeping environments.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4447736"/>
            <a:ext cx="665419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C105"/>
                </a:solidFill>
                <a:latin typeface="Raleway Bold"/>
                <a:ea typeface="Raleway Bold"/>
                <a:cs typeface="Raleway Bold"/>
                <a:sym typeface="Raleway Bold"/>
              </a:rPr>
              <a:t>Machine Learning: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TensorFlow – CNN for object classification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5451036"/>
            <a:ext cx="6930672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C105"/>
                </a:solidFill>
                <a:latin typeface="Raleway Bold"/>
                <a:ea typeface="Raleway Bold"/>
                <a:cs typeface="Raleway Bold"/>
                <a:sym typeface="Raleway Bold"/>
              </a:rPr>
              <a:t>Computer Vision: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OpenCV for image processing and detection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6454336"/>
            <a:ext cx="665419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C105"/>
                </a:solidFill>
                <a:latin typeface="Raleway Bold"/>
                <a:ea typeface="Raleway Bold"/>
                <a:cs typeface="Raleway Bold"/>
                <a:sym typeface="Raleway Bold"/>
              </a:rPr>
              <a:t>Backend Framework: </a:t>
            </a:r>
          </a:p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FFC105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4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FastAPI for RESTful API communication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50517" y="313720"/>
            <a:ext cx="5281010" cy="6145176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13982" t="0" r="-6100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266300" y="5792893"/>
            <a:ext cx="3508643" cy="4082785"/>
            <a:chOff x="0" y="0"/>
            <a:chExt cx="6985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3"/>
              <a:stretch>
                <a:fillRect l="-53434" t="0" r="-53434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35093" y="1890038"/>
            <a:ext cx="3750677" cy="4364424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4"/>
              <a:stretch>
                <a:fillRect l="-37163" t="0" r="-3716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285641" y="5567621"/>
            <a:ext cx="2852917" cy="3319758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5"/>
              <a:stretch>
                <a:fillRect l="-37163" t="0" r="-3716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981444" y="5205052"/>
            <a:ext cx="4097697" cy="4768229"/>
            <a:chOff x="0" y="0"/>
            <a:chExt cx="6985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6"/>
              <a:stretch>
                <a:fillRect l="-37163" t="0" r="-37163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1104900"/>
            <a:ext cx="6925054" cy="130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Future Development Roadmap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782891"/>
            <a:ext cx="6925054" cy="1904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1) Advanced Classification: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Train on more detailed datasets to detect things like varroa mites, wax moths, queen activity indicators, and brood health issues.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611690"/>
            <a:ext cx="6925054" cy="1523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2) Bee Counting: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Analyze traffic flow to estimate population and productivity.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065167"/>
            <a:ext cx="6925054" cy="1523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3) Environmental Sensor Fusion: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Integrate temperature, humidity, and sound for full hive diagnostics.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522491"/>
            <a:ext cx="6925054" cy="1523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4) Cloud Platform: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Aggregate hive data regionally to identify trends and anomalies.</a:t>
            </a:r>
          </a:p>
          <a:p>
            <a:pPr algn="l">
              <a:lnSpc>
                <a:spcPts val="3000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243740" y="-179080"/>
            <a:ext cx="1146879" cy="985599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937811" y="-404574"/>
            <a:ext cx="1146879" cy="985599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7512331" y="1228053"/>
            <a:ext cx="1146879" cy="985599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932262" y="492799"/>
            <a:ext cx="1146879" cy="985599"/>
            <a:chOff x="0" y="0"/>
            <a:chExt cx="812800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614775" y="-743144"/>
            <a:ext cx="1146879" cy="985599"/>
            <a:chOff x="0" y="0"/>
            <a:chExt cx="812800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6782715" y="-492799"/>
            <a:ext cx="1146879" cy="985599"/>
            <a:chOff x="0" y="0"/>
            <a:chExt cx="812800" cy="6985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482681" y="9494165"/>
            <a:ext cx="1146879" cy="985599"/>
            <a:chOff x="0" y="0"/>
            <a:chExt cx="812800" cy="6985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2078120" y="9875678"/>
            <a:ext cx="1146879" cy="985599"/>
            <a:chOff x="0" y="0"/>
            <a:chExt cx="812800" cy="6985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>
                  <a:alpha val="24706"/>
                </a:srgbClr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1884823" lIns="1884823" bIns="1884823" rIns="1884823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DAGnjdis0b0</dc:identifier>
  <dcterms:modified xsi:type="dcterms:W3CDTF">2011-08-01T06:04:30Z</dcterms:modified>
  <cp:revision>1</cp:revision>
  <dc:title>Jager ADS Presentation</dc:title>
</cp:coreProperties>
</file>